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10" r:id="rId2"/>
    <p:sldMasterId id="2147483720" r:id="rId3"/>
  </p:sldMasterIdLst>
  <p:notesMasterIdLst>
    <p:notesMasterId r:id="rId18"/>
  </p:notesMasterIdLst>
  <p:sldIdLst>
    <p:sldId id="422" r:id="rId4"/>
    <p:sldId id="466" r:id="rId5"/>
    <p:sldId id="490" r:id="rId6"/>
    <p:sldId id="497" r:id="rId7"/>
    <p:sldId id="493" r:id="rId8"/>
    <p:sldId id="495" r:id="rId9"/>
    <p:sldId id="496" r:id="rId10"/>
    <p:sldId id="498" r:id="rId11"/>
    <p:sldId id="503" r:id="rId12"/>
    <p:sldId id="499" r:id="rId13"/>
    <p:sldId id="500" r:id="rId14"/>
    <p:sldId id="501" r:id="rId15"/>
    <p:sldId id="502" r:id="rId16"/>
    <p:sldId id="41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Λογαριασμός Microsoft" initials="ΛM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945893-C683-4415-9624-165C3CE3A4A5}" v="1" dt="2021-02-04T15:09:5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2" autoAdjust="0"/>
    <p:restoredTop sz="94622" autoAdjust="0"/>
  </p:normalViewPr>
  <p:slideViewPr>
    <p:cSldViewPr>
      <p:cViewPr varScale="1">
        <p:scale>
          <a:sx n="121" d="100"/>
          <a:sy n="121" d="100"/>
        </p:scale>
        <p:origin x="12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7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73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ified Schools Special Olympics Hellas" userId="bxv/akoHfArBvxQqjL05HUbGTo6DfdGXdgO4I3VBdW0=" providerId="None" clId="Web-{16945893-C683-4415-9624-165C3CE3A4A5}"/>
    <pc:docChg chg="delSld">
      <pc:chgData name="Unified Schools Special Olympics Hellas" userId="bxv/akoHfArBvxQqjL05HUbGTo6DfdGXdgO4I3VBdW0=" providerId="None" clId="Web-{16945893-C683-4415-9624-165C3CE3A4A5}" dt="2021-02-04T15:09:55.820" v="0"/>
      <pc:docMkLst>
        <pc:docMk/>
      </pc:docMkLst>
      <pc:sldChg chg="del">
        <pc:chgData name="Unified Schools Special Olympics Hellas" userId="bxv/akoHfArBvxQqjL05HUbGTo6DfdGXdgO4I3VBdW0=" providerId="None" clId="Web-{16945893-C683-4415-9624-165C3CE3A4A5}" dt="2021-02-04T15:09:55.820" v="0"/>
        <pc:sldMkLst>
          <pc:docMk/>
          <pc:sldMk cId="419871075" sldId="275"/>
        </pc:sldMkLst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08T13:14:31.095" idx="4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84CF2-26A2-407F-AC22-63103A8CFB4E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61AB6-ED34-4DCC-A2C8-CD6A0FE81BD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5350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Intelligence quotient</a:t>
            </a:r>
            <a:r>
              <a:rPr lang="en-US" baseline="0" dirty="0"/>
              <a:t> 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61AB6-ED34-4DCC-A2C8-CD6A0FE81BDB}" type="slidenum">
              <a:rPr lang="el-GR" smtClean="0">
                <a:solidFill>
                  <a:prstClr val="black"/>
                </a:solidFill>
              </a:rPr>
              <a:pPr/>
              <a:t>4</a:t>
            </a:fld>
            <a:endParaRPr lang="el-G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977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374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9804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2600179"/>
            <a:ext cx="7772176" cy="1361777"/>
          </a:xfrm>
        </p:spPr>
        <p:txBody>
          <a:bodyPr/>
          <a:lstStyle>
            <a:lvl1pPr algn="l">
              <a:defRPr sz="28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1099991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634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4279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2246177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885765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2267025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906613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217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113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/ </a:t>
            </a:r>
            <a:r>
              <a:rPr lang="en-US" b="1" smtClean="0">
                <a:solidFill>
                  <a:srgbClr val="46473E"/>
                </a:solidFill>
                <a:latin typeface="Helvetica Neue"/>
                <a:cs typeface="Helvetica Neue"/>
              </a:rPr>
              <a:t>storyful.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3900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384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 Light" charset="0"/>
              </a:rPr>
              <a:t>Drag picture to placeholder or click icon to add</a:t>
            </a:r>
            <a:endParaRPr lang="en-US" noProof="0" smtClean="0">
              <a:sym typeface="Ubuntu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897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72306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981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</a:p>
        </p:txBody>
      </p:sp>
    </p:spTree>
    <p:extLst>
      <p:ext uri="{BB962C8B-B14F-4D97-AF65-F5344CB8AC3E}">
        <p14:creationId xmlns:p14="http://schemas.microsoft.com/office/powerpoint/2010/main" val="306037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832180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3112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258941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986680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386313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84572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19650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965137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9287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2510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6082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51594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9944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826519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1910081"/>
            <a:ext cx="5111130" cy="421568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910081"/>
            <a:ext cx="3008189" cy="4215684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17575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8F6C85-62F1-2E45-BAF4-9247EEFC730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917" y="221921"/>
            <a:ext cx="8791061" cy="6436217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" charset="0"/>
              </a:rPr>
              <a:t>Drag picture to placeholder or click icon to add</a:t>
            </a:r>
            <a:endParaRPr lang="en-US" noProof="0" smtClean="0">
              <a:sym typeface="Ubuntu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743" y="5084341"/>
            <a:ext cx="6875132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0743" y="5757637"/>
            <a:ext cx="6891759" cy="616450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5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1150622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4703" y="2973325"/>
            <a:ext cx="6400354" cy="1752451"/>
          </a:xfrm>
        </p:spPr>
        <p:txBody>
          <a:bodyPr/>
          <a:lstStyle>
            <a:lvl1pPr marL="0" indent="0" algn="l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 dirty="0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1053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1741488"/>
            <a:ext cx="79121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" charset="0"/>
              </a:rPr>
              <a:t>Second level</a:t>
            </a:r>
          </a:p>
          <a:p>
            <a:pPr lvl="2"/>
            <a:r>
              <a:rPr lang="ga-IE" smtClean="0">
                <a:sym typeface="Ubuntu" charset="0"/>
              </a:rPr>
              <a:t>Third level</a:t>
            </a:r>
          </a:p>
          <a:p>
            <a:pPr lvl="3"/>
            <a:r>
              <a:rPr lang="ga-IE" smtClean="0">
                <a:sym typeface="Ubuntu" charset="0"/>
              </a:rPr>
              <a:t>Fourth level</a:t>
            </a:r>
          </a:p>
          <a:p>
            <a:pPr lvl="4"/>
            <a:r>
              <a:rPr lang="ga-IE" smtClean="0">
                <a:sym typeface="Ubuntu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366713"/>
            <a:ext cx="7051823" cy="104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2052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8" y="6470814"/>
            <a:ext cx="3498781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000000"/>
                </a:solidFill>
              </a:rPr>
              <a:pPr defTabSz="457200"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31923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spc="-100">
          <a:solidFill>
            <a:schemeClr val="tx1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Ubuntu" charset="0"/>
        </a:defRPr>
      </a:lvl1pPr>
      <a:lvl2pPr marL="284163" indent="-28416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25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2pPr>
      <a:lvl3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3pPr>
      <a:lvl4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4pPr>
      <a:lvl5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5pPr>
      <a:lvl6pPr marL="857220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6pPr>
      <a:lvl7pPr marL="1178677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7pPr>
      <a:lvl8pPr marL="1500134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8pPr>
      <a:lvl9pPr marL="1821591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2374900"/>
            <a:ext cx="79121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 Light" charset="0"/>
              </a:rPr>
              <a:t>Second level</a:t>
            </a:r>
          </a:p>
          <a:p>
            <a:pPr lvl="2"/>
            <a:r>
              <a:rPr lang="ga-IE" smtClean="0">
                <a:sym typeface="Ubuntu Light" charset="0"/>
              </a:rPr>
              <a:t>Third level</a:t>
            </a:r>
          </a:p>
          <a:p>
            <a:pPr lvl="3"/>
            <a:r>
              <a:rPr lang="ga-IE" smtClean="0">
                <a:sym typeface="Ubuntu Light" charset="0"/>
              </a:rPr>
              <a:t>Fourth level</a:t>
            </a:r>
          </a:p>
          <a:p>
            <a:pPr lvl="4"/>
            <a:r>
              <a:rPr lang="ga-IE" smtClean="0">
                <a:sym typeface="Ubuntu Light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482600"/>
            <a:ext cx="7902575" cy="1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1028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7" y="6446156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46473E"/>
                </a:solidFill>
              </a:rPr>
              <a:pPr defTabSz="457200"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dirty="0">
              <a:solidFill>
                <a:srgbClr val="46473E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05413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900" spc="-100">
          <a:solidFill>
            <a:srgbClr val="FFFFFF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1pPr>
      <a:lvl2pPr marL="522288" indent="-20002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2pPr>
      <a:lvl3pPr marL="803275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3pPr>
      <a:lvl4pPr marL="1123950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4pPr>
      <a:lvl5pPr marL="1446213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5pPr>
      <a:lvl6pPr marL="321457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6pPr>
      <a:lvl7pPr marL="64291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7pPr>
      <a:lvl8pPr marL="964372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8pPr>
      <a:lvl9pPr marL="1285829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A529F-6166-4B24-BDD5-3DBB636C41C6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FB78A-4A66-4174-A04B-14E1BB62FF8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7179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jpeg"/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12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11" Type="http://schemas.openxmlformats.org/officeDocument/2006/relationships/image" Target="../media/image8.png"/><Relationship Id="rId5" Type="http://schemas.openxmlformats.org/officeDocument/2006/relationships/image" Target="../media/image27.jpg"/><Relationship Id="rId10" Type="http://schemas.openxmlformats.org/officeDocument/2006/relationships/image" Target="../media/image32.jpeg"/><Relationship Id="rId4" Type="http://schemas.openxmlformats.org/officeDocument/2006/relationships/image" Target="../media/image26.jpg"/><Relationship Id="rId9" Type="http://schemas.openxmlformats.org/officeDocument/2006/relationships/image" Target="../media/image31.png"/><Relationship Id="rId1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8.jpe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unified foto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"/>
          <a:stretch/>
        </p:blipFill>
        <p:spPr>
          <a:xfrm>
            <a:off x="0" y="1021737"/>
            <a:ext cx="9144000" cy="583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86400" y="301841"/>
            <a:ext cx="3429000" cy="917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Ορθογώνιο 4"/>
          <p:cNvSpPr/>
          <p:nvPr/>
        </p:nvSpPr>
        <p:spPr>
          <a:xfrm>
            <a:off x="229914" y="1831870"/>
            <a:ext cx="8531772" cy="4092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8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Εκπαιδευτικό </a:t>
            </a:r>
            <a:r>
              <a:rPr lang="el-GR" sz="28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Πρόγραμμα </a:t>
            </a:r>
            <a:r>
              <a:rPr lang="en-US" sz="28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Olympics Hellas</a:t>
            </a: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l-GR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«Παίζουμε Μαζί. Μαθαίνουμε Μαζί</a:t>
            </a:r>
            <a:r>
              <a:rPr lang="en-US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-“Play Unified: Learn Unified.”</a:t>
            </a: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l-GR" sz="140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Εκπαιδευτικό Υλικό </a:t>
            </a:r>
            <a:endParaRPr lang="el-G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l-GR" sz="20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ΕΡΓΑΣΤΗΡΙΑ ΔΕΞΙΟΤΗΤΩΝ 21+ | ΙΝΣΤΙΤΟΥΤΟ ΕΚΠΑΙΔΕΥΤΙΚΗΣ </a:t>
            </a:r>
            <a:r>
              <a:rPr lang="el-GR" sz="20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ΠΟΛΙΤΙΚΗΣ</a:t>
            </a:r>
            <a:endParaRPr lang="el-GR" sz="2000" dirty="0">
              <a:solidFill>
                <a:schemeClr val="bg1"/>
              </a:solidFill>
              <a:effectLst/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l-GR" sz="1600" dirty="0">
                <a:solidFill>
                  <a:schemeClr val="bg1"/>
                </a:solidFill>
              </a:rPr>
              <a:t>ΘΕΜΑΤΙΚΗ ΕΝΟΤΗΤΑ | Ενδιαφέρομαι και Ενεργώ - Κοινωνική Συναίσθηση και </a:t>
            </a:r>
            <a:r>
              <a:rPr lang="el-GR" sz="1600" dirty="0" smtClean="0">
                <a:solidFill>
                  <a:schemeClr val="bg1"/>
                </a:solidFill>
              </a:rPr>
              <a:t>Ευθύνη</a:t>
            </a:r>
          </a:p>
          <a:p>
            <a:pPr algn="ctr"/>
            <a:endParaRPr lang="el-GR" sz="1600" dirty="0" smtClean="0">
              <a:solidFill>
                <a:schemeClr val="bg1"/>
              </a:solidFill>
            </a:endParaRPr>
          </a:p>
          <a:p>
            <a:pPr algn="ctr"/>
            <a:endParaRPr lang="el-GR" sz="1200" b="1" dirty="0">
              <a:solidFill>
                <a:schemeClr val="bg1"/>
              </a:solidFill>
            </a:endParaRPr>
          </a:p>
          <a:p>
            <a:pPr algn="ctr"/>
            <a:r>
              <a:rPr lang="el-GR" sz="1600" b="1" smtClean="0">
                <a:solidFill>
                  <a:schemeClr val="bg1"/>
                </a:solidFill>
              </a:rPr>
              <a:t>ΕΔ4| </a:t>
            </a:r>
            <a:r>
              <a:rPr lang="el-GR" sz="1600" b="1" dirty="0" smtClean="0">
                <a:solidFill>
                  <a:schemeClr val="bg1"/>
                </a:solidFill>
              </a:rPr>
              <a:t>«Αθλητικές διοργανώσεις </a:t>
            </a:r>
            <a:r>
              <a:rPr lang="el-GR" sz="1600" b="1" dirty="0" err="1" smtClean="0">
                <a:solidFill>
                  <a:schemeClr val="bg1"/>
                </a:solidFill>
              </a:rPr>
              <a:t>ΑμεΑ</a:t>
            </a:r>
            <a:r>
              <a:rPr lang="el-GR" sz="1600" b="1" dirty="0" smtClean="0">
                <a:solidFill>
                  <a:schemeClr val="bg1"/>
                </a:solidFill>
              </a:rPr>
              <a:t>»</a:t>
            </a:r>
            <a:endParaRPr lang="el-GR" b="1" dirty="0" smtClean="0">
              <a:solidFill>
                <a:schemeClr val="bg1"/>
              </a:solidFill>
            </a:endParaRPr>
          </a:p>
          <a:p>
            <a:pPr algn="ctr"/>
            <a:endParaRPr lang="el-GR" b="1" dirty="0">
              <a:solidFill>
                <a:schemeClr val="bg1"/>
              </a:solidFill>
            </a:endParaRP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	</a:t>
            </a:r>
            <a:r>
              <a:rPr lang="el-GR" sz="1200" dirty="0" smtClean="0">
                <a:solidFill>
                  <a:schemeClr val="bg1"/>
                </a:solidFill>
              </a:rPr>
              <a:t>			</a:t>
            </a:r>
          </a:p>
          <a:p>
            <a:pPr algn="r"/>
            <a:endParaRPr lang="el-GR" sz="1200" dirty="0" smtClean="0">
              <a:solidFill>
                <a:schemeClr val="bg1"/>
              </a:solidFill>
            </a:endParaRPr>
          </a:p>
        </p:txBody>
      </p:sp>
      <p:sp>
        <p:nvSpPr>
          <p:cNvPr id="6" name="Ορθογώνιο 5"/>
          <p:cNvSpPr/>
          <p:nvPr/>
        </p:nvSpPr>
        <p:spPr>
          <a:xfrm>
            <a:off x="4495800" y="5840224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l-GR" sz="1200" dirty="0">
                <a:solidFill>
                  <a:schemeClr val="bg1"/>
                </a:solidFill>
              </a:rPr>
              <a:t>Ναταλία </a:t>
            </a:r>
            <a:r>
              <a:rPr lang="el-GR" sz="1200" dirty="0" smtClean="0">
                <a:solidFill>
                  <a:schemeClr val="bg1"/>
                </a:solidFill>
              </a:rPr>
              <a:t>Ανδριανοπούλου, ΠΕ11ΕΑΕ </a:t>
            </a:r>
            <a:endParaRPr lang="el-GR" sz="1200" dirty="0">
              <a:solidFill>
                <a:schemeClr val="bg1"/>
              </a:solidFill>
            </a:endParaRP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Κωνσταντίνος Μακρόπουλος, </a:t>
            </a:r>
            <a:r>
              <a:rPr lang="el-GR" sz="1200" dirty="0" smtClean="0">
                <a:solidFill>
                  <a:schemeClr val="bg1"/>
                </a:solidFill>
              </a:rPr>
              <a:t>ΠΕ11ΕΑΕ</a:t>
            </a:r>
            <a:endParaRPr lang="el-GR" sz="1200" dirty="0">
              <a:solidFill>
                <a:schemeClr val="bg1"/>
              </a:solidFill>
            </a:endParaRPr>
          </a:p>
          <a:p>
            <a:pPr algn="r">
              <a:spcAft>
                <a:spcPts val="0"/>
              </a:spcAft>
            </a:pPr>
            <a:r>
              <a:rPr lang="el-GR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el-GR" sz="11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Αθήνα</a:t>
            </a:r>
            <a:r>
              <a:rPr lang="el-GR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Ιούλιος 2023</a:t>
            </a:r>
          </a:p>
        </p:txBody>
      </p:sp>
    </p:spTree>
    <p:extLst>
      <p:ext uri="{BB962C8B-B14F-4D97-AF65-F5344CB8AC3E}">
        <p14:creationId xmlns:p14="http://schemas.microsoft.com/office/powerpoint/2010/main" val="268373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vlio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5113" b="1055"/>
          <a:stretch/>
        </p:blipFill>
        <p:spPr>
          <a:xfrm>
            <a:off x="16436" y="413871"/>
            <a:ext cx="9144000" cy="6477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20372707">
            <a:off x="99095" y="2835905"/>
            <a:ext cx="3674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000" dirty="0" smtClean="0">
                <a:solidFill>
                  <a:srgbClr val="FF0000"/>
                </a:solidFill>
              </a:rPr>
              <a:t>Παίζουμε;</a:t>
            </a:r>
            <a:endParaRPr lang="el-GR" sz="6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799684">
            <a:off x="6468505" y="2383814"/>
            <a:ext cx="14670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QUIZ</a:t>
            </a:r>
            <a:endParaRPr lang="el-GR" sz="4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866721">
            <a:off x="6737870" y="3660998"/>
            <a:ext cx="1238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???</a:t>
            </a:r>
            <a:endParaRPr lang="el-GR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51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1352" y="281139"/>
            <a:ext cx="2512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</a:t>
            </a:r>
            <a:r>
              <a:rPr lang="el-GR" sz="3600" b="1" dirty="0">
                <a:solidFill>
                  <a:srgbClr val="FF0000"/>
                </a:solidFill>
              </a:rPr>
              <a:t>1</a:t>
            </a:r>
            <a:r>
              <a:rPr lang="el-GR" sz="3600" b="1" dirty="0" smtClean="0">
                <a:solidFill>
                  <a:srgbClr val="FF0000"/>
                </a:solidFill>
              </a:rPr>
              <a:t>η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634353"/>
            <a:ext cx="6655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>
                <a:solidFill>
                  <a:prstClr val="black"/>
                </a:solidFill>
              </a:rPr>
              <a:t>Τα άτομα με αναπηρία δεν μπορούν να αθληθούν</a:t>
            </a:r>
            <a:endParaRPr lang="el-GR" sz="24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5214" y="2527491"/>
            <a:ext cx="15850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prstClr val="black"/>
                </a:solidFill>
              </a:rPr>
              <a:t>Α. Σωστό </a:t>
            </a:r>
            <a:endParaRPr lang="el-GR" sz="28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3247" y="3191162"/>
            <a:ext cx="1489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prstClr val="black"/>
                </a:solidFill>
              </a:rPr>
              <a:t>Β. Λάθος</a:t>
            </a:r>
            <a:endParaRPr lang="el-GR" sz="28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3854834"/>
            <a:ext cx="1990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prstClr val="black"/>
                </a:solidFill>
              </a:rPr>
              <a:t>Γ. Αναλόγως</a:t>
            </a:r>
            <a:endParaRPr lang="el-GR" sz="2800" dirty="0">
              <a:solidFill>
                <a:prstClr val="black"/>
              </a:solidFill>
            </a:endParaRPr>
          </a:p>
        </p:txBody>
      </p:sp>
      <p:sp>
        <p:nvSpPr>
          <p:cNvPr id="12" name="Πολλαπλασιασμός 11"/>
          <p:cNvSpPr/>
          <p:nvPr/>
        </p:nvSpPr>
        <p:spPr>
          <a:xfrm>
            <a:off x="2603706" y="2426368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3" name="Πολλαπλασιασμός 12"/>
          <p:cNvSpPr/>
          <p:nvPr/>
        </p:nvSpPr>
        <p:spPr>
          <a:xfrm>
            <a:off x="2717860" y="3854834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4" name="Αστέρι 5 ακτινών 13"/>
          <p:cNvSpPr/>
          <p:nvPr/>
        </p:nvSpPr>
        <p:spPr>
          <a:xfrm>
            <a:off x="2567528" y="3246358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68535">
            <a:off x="5150740" y="2540384"/>
            <a:ext cx="26574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3763" y="211581"/>
            <a:ext cx="2512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</a:t>
            </a:r>
            <a:r>
              <a:rPr lang="el-GR" sz="3600" b="1" dirty="0">
                <a:solidFill>
                  <a:srgbClr val="FF0000"/>
                </a:solidFill>
              </a:rPr>
              <a:t>2</a:t>
            </a:r>
            <a:r>
              <a:rPr lang="el-GR" sz="3600" b="1" dirty="0" smtClean="0">
                <a:solidFill>
                  <a:srgbClr val="FF0000"/>
                </a:solidFill>
              </a:rPr>
              <a:t>η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932" y="1572798"/>
            <a:ext cx="8806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dirty="0" smtClean="0">
                <a:solidFill>
                  <a:prstClr val="black"/>
                </a:solidFill>
              </a:rPr>
              <a:t>Στα </a:t>
            </a:r>
            <a:r>
              <a:rPr lang="en-US" sz="2800" b="1" dirty="0" smtClean="0">
                <a:solidFill>
                  <a:srgbClr val="FF0000"/>
                </a:solidFill>
              </a:rPr>
              <a:t>Special Olympics </a:t>
            </a:r>
            <a:r>
              <a:rPr lang="el-GR" sz="2800" b="1" dirty="0" smtClean="0">
                <a:solidFill>
                  <a:prstClr val="black"/>
                </a:solidFill>
              </a:rPr>
              <a:t>μπορούν να συμμετέχουν άτομα με </a:t>
            </a:r>
            <a:endParaRPr lang="el-GR" sz="28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8550" y="2875037"/>
            <a:ext cx="1962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prstClr val="black"/>
                </a:solidFill>
              </a:rPr>
              <a:t>Α. Τύφλωση</a:t>
            </a:r>
            <a:endParaRPr lang="el-GR" sz="28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3247" y="3522527"/>
            <a:ext cx="1856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prstClr val="black"/>
                </a:solidFill>
              </a:rPr>
              <a:t>Β. Κώφωση</a:t>
            </a:r>
            <a:endParaRPr lang="el-GR" sz="28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3247" y="4205846"/>
            <a:ext cx="539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prstClr val="black"/>
                </a:solidFill>
              </a:rPr>
              <a:t>Γ. Νοητική αναπηρία ή/και Αυτισμό</a:t>
            </a:r>
            <a:endParaRPr lang="el-GR" sz="2800" dirty="0">
              <a:solidFill>
                <a:prstClr val="black"/>
              </a:solidFill>
            </a:endParaRPr>
          </a:p>
        </p:txBody>
      </p:sp>
      <p:sp>
        <p:nvSpPr>
          <p:cNvPr id="12" name="Πολλαπλασιασμός 11"/>
          <p:cNvSpPr/>
          <p:nvPr/>
        </p:nvSpPr>
        <p:spPr>
          <a:xfrm>
            <a:off x="2603704" y="2830163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3" name="Πολλαπλασιασμός 12"/>
          <p:cNvSpPr/>
          <p:nvPr/>
        </p:nvSpPr>
        <p:spPr>
          <a:xfrm>
            <a:off x="2603705" y="3488749"/>
            <a:ext cx="532897" cy="63022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4" name="Αστέρι 5 ακτινών 13"/>
          <p:cNvSpPr/>
          <p:nvPr/>
        </p:nvSpPr>
        <p:spPr>
          <a:xfrm>
            <a:off x="6150494" y="4205846"/>
            <a:ext cx="416780" cy="412827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1941">
            <a:off x="7088695" y="2559555"/>
            <a:ext cx="1690688" cy="190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3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r>
              <a:rPr lang="en-US" smtClean="0">
                <a:solidFill>
                  <a:srgbClr val="2E3333"/>
                </a:solidFill>
              </a:rPr>
              <a:t> /  </a:t>
            </a:r>
            <a:r>
              <a:rPr lang="en-US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131249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dirty="0" smtClean="0">
                <a:solidFill>
                  <a:srgbClr val="FF0000"/>
                </a:solidFill>
              </a:rPr>
              <a:t>Ερώτηση 5</a:t>
            </a:r>
            <a:endParaRPr lang="el-GR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916" y="1025114"/>
            <a:ext cx="6393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b="1" dirty="0" smtClean="0">
                <a:solidFill>
                  <a:srgbClr val="000000"/>
                </a:solidFill>
              </a:rPr>
              <a:t>Αντιστοίχισε τις εικόνες στο</a:t>
            </a:r>
            <a:r>
              <a:rPr lang="el-GR" sz="2400" b="1" dirty="0">
                <a:solidFill>
                  <a:srgbClr val="000000"/>
                </a:solidFill>
              </a:rPr>
              <a:t>ν</a:t>
            </a:r>
            <a:r>
              <a:rPr lang="el-GR" sz="2400" b="1" dirty="0" smtClean="0">
                <a:solidFill>
                  <a:srgbClr val="000000"/>
                </a:solidFill>
              </a:rPr>
              <a:t> σωστό Οργανισμό</a:t>
            </a:r>
            <a:endParaRPr lang="el-GR" sz="2400" b="1" dirty="0">
              <a:solidFill>
                <a:srgbClr val="000000"/>
              </a:solidFill>
            </a:endParaRPr>
          </a:p>
        </p:txBody>
      </p:sp>
      <p:pic>
        <p:nvPicPr>
          <p:cNvPr id="7" name="Εικόνα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580879"/>
            <a:ext cx="1990080" cy="1592064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0" y="1492034"/>
            <a:ext cx="2372528" cy="1578810"/>
          </a:xfrm>
          <a:prstGeom prst="rect">
            <a:avLst/>
          </a:prstGeom>
        </p:spPr>
      </p:pic>
      <p:pic>
        <p:nvPicPr>
          <p:cNvPr id="9" name="Εικόνα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565" y="1627075"/>
            <a:ext cx="2368214" cy="1578809"/>
          </a:xfrm>
          <a:prstGeom prst="rect">
            <a:avLst/>
          </a:prstGeom>
        </p:spPr>
      </p:pic>
      <p:pic>
        <p:nvPicPr>
          <p:cNvPr id="10" name="Εικόνα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25" y="5315343"/>
            <a:ext cx="2990850" cy="1351797"/>
          </a:xfrm>
          <a:prstGeom prst="rect">
            <a:avLst/>
          </a:prstGeom>
        </p:spPr>
      </p:pic>
      <p:pic>
        <p:nvPicPr>
          <p:cNvPr id="11" name="Εικόνα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429000"/>
            <a:ext cx="2654775" cy="1769850"/>
          </a:xfrm>
          <a:prstGeom prst="rect">
            <a:avLst/>
          </a:prstGeom>
        </p:spPr>
      </p:pic>
      <p:pic>
        <p:nvPicPr>
          <p:cNvPr id="12" name="Εικόνα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3800" y="1580879"/>
            <a:ext cx="1519068" cy="2286000"/>
          </a:xfrm>
          <a:prstGeom prst="rect">
            <a:avLst/>
          </a:prstGeom>
        </p:spPr>
      </p:pic>
      <p:pic>
        <p:nvPicPr>
          <p:cNvPr id="13" name="Εικόνα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14752" y="3429000"/>
            <a:ext cx="2031067" cy="2961145"/>
          </a:xfrm>
          <a:prstGeom prst="rect">
            <a:avLst/>
          </a:prstGeom>
        </p:spPr>
      </p:pic>
      <p:pic>
        <p:nvPicPr>
          <p:cNvPr id="15" name="Εικόνα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14" y="4403776"/>
            <a:ext cx="3633127" cy="2405130"/>
          </a:xfrm>
          <a:prstGeom prst="rect">
            <a:avLst/>
          </a:prstGeom>
        </p:spPr>
      </p:pic>
      <p:pic>
        <p:nvPicPr>
          <p:cNvPr id="17" name="Θέση περιεχομένου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23713" y="2026391"/>
            <a:ext cx="762000" cy="913748"/>
          </a:xfrm>
          <a:prstGeom prst="rect">
            <a:avLst/>
          </a:prstGeom>
        </p:spPr>
      </p:pic>
      <p:pic>
        <p:nvPicPr>
          <p:cNvPr id="18" name="Picture 2" descr="Logo | ICSD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084" y="2157221"/>
            <a:ext cx="763170" cy="91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Logo | ICSD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134" y="5572473"/>
            <a:ext cx="914400" cy="109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περιεχομένου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6473783" y="2099058"/>
            <a:ext cx="858903" cy="102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pic>
      <p:pic>
        <p:nvPicPr>
          <p:cNvPr id="22" name="Θέση περιεχομένου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2260109" y="5557006"/>
            <a:ext cx="858903" cy="102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pic>
      <p:pic>
        <p:nvPicPr>
          <p:cNvPr id="23" name="Εικόνα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72400" y="2677453"/>
            <a:ext cx="967291" cy="990980"/>
          </a:xfrm>
          <a:prstGeom prst="rect">
            <a:avLst/>
          </a:prstGeom>
        </p:spPr>
      </p:pic>
      <p:pic>
        <p:nvPicPr>
          <p:cNvPr id="24" name="Εικόνα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74270" y="5000261"/>
            <a:ext cx="967291" cy="990980"/>
          </a:xfrm>
          <a:prstGeom prst="rect">
            <a:avLst/>
          </a:prstGeom>
        </p:spPr>
      </p:pic>
      <p:pic>
        <p:nvPicPr>
          <p:cNvPr id="25" name="Εικόνα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1813" y="3882645"/>
            <a:ext cx="967291" cy="99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49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410" y="1668159"/>
            <a:ext cx="7902575" cy="4853676"/>
          </a:xfrm>
        </p:spPr>
        <p:txBody>
          <a:bodyPr/>
          <a:lstStyle/>
          <a:p>
            <a:pPr algn="r"/>
            <a:r>
              <a:rPr lang="en-US" sz="4000" b="1" spc="100" dirty="0" smtClean="0"/>
              <a:t>If we’re </a:t>
            </a:r>
            <a:r>
              <a:rPr lang="en-US" sz="4400" b="1" spc="100" dirty="0" smtClean="0">
                <a:solidFill>
                  <a:srgbClr val="FFC000"/>
                </a:solidFill>
              </a:rPr>
              <a:t>unified</a:t>
            </a:r>
            <a:r>
              <a:rPr lang="en-US" sz="4000" b="1" spc="100" dirty="0" smtClean="0"/>
              <a:t>,</a:t>
            </a:r>
            <a:br>
              <a:rPr lang="en-US" sz="4000" b="1" spc="100" dirty="0" smtClean="0"/>
            </a:br>
            <a:r>
              <a:rPr lang="en-US" sz="4000" b="1" spc="100" dirty="0" smtClean="0"/>
              <a:t>there’s nothing we</a:t>
            </a:r>
            <a:br>
              <a:rPr lang="en-US" sz="4000" b="1" spc="100" dirty="0" smtClean="0"/>
            </a:br>
            <a:r>
              <a:rPr lang="en-US" sz="4000" b="1" spc="100" dirty="0" smtClean="0"/>
              <a:t>cannot do</a:t>
            </a:r>
            <a:br>
              <a:rPr lang="en-US" sz="4000" b="1" spc="100" dirty="0" smtClean="0"/>
            </a:br>
            <a:r>
              <a:rPr lang="en-US" sz="800" spc="100" dirty="0" smtClean="0"/>
              <a:t>Ray Nagin</a:t>
            </a:r>
            <a:br>
              <a:rPr lang="en-US" sz="800" spc="100" dirty="0" smtClean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l-GR" sz="4000" b="1" spc="100" dirty="0"/>
              <a:t>Όταν είμαστε </a:t>
            </a:r>
            <a:r>
              <a:rPr lang="el-GR" sz="4000" b="1" spc="100" dirty="0">
                <a:solidFill>
                  <a:srgbClr val="FFC000"/>
                </a:solidFill>
              </a:rPr>
              <a:t>ενωμένοι</a:t>
            </a:r>
            <a:r>
              <a:rPr lang="el-GR" sz="4000" b="1" spc="100" dirty="0"/>
              <a:t>, </a:t>
            </a:r>
            <a:br>
              <a:rPr lang="el-GR" sz="4000" b="1" spc="100" dirty="0"/>
            </a:br>
            <a:r>
              <a:rPr lang="el-GR" sz="4000" b="1" spc="100" dirty="0"/>
              <a:t>τίποτα δεν είναι ακατόρθωτο</a:t>
            </a:r>
            <a:r>
              <a:rPr lang="en-US" sz="4000" b="1" spc="100" dirty="0"/>
              <a:t/>
            </a:r>
            <a:br>
              <a:rPr lang="en-US" sz="4000" b="1" spc="100" dirty="0"/>
            </a:br>
            <a:r>
              <a:rPr lang="en-US" sz="800" spc="100" dirty="0" smtClean="0"/>
              <a:t/>
            </a:r>
            <a:br>
              <a:rPr lang="en-US" sz="800" spc="100" dirty="0" smtClean="0"/>
            </a:br>
            <a:r>
              <a:rPr lang="en-US" dirty="0"/>
              <a:t/>
            </a:r>
            <a:br>
              <a:rPr lang="en-US" dirty="0"/>
            </a:br>
            <a:endParaRPr lang="en-US" sz="3200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 bwMode="auto">
          <a:xfrm>
            <a:off x="1018061" y="3907672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endParaRPr lang="en-US" sz="3600" dirty="0">
              <a:solidFill>
                <a:srgbClr val="FFFFFF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62155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/>
            <a:r>
              <a:rPr lang="el-GR" sz="3200" b="1" dirty="0"/>
              <a:t>Τα οφέλη του αθλητισμού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l-GR" sz="1800" b="1" dirty="0">
                <a:solidFill>
                  <a:srgbClr val="FF0000"/>
                </a:solidFill>
              </a:rPr>
              <a:t>Α</a:t>
            </a:r>
            <a:r>
              <a:rPr lang="el-GR" sz="1800" b="1" dirty="0" smtClean="0">
                <a:solidFill>
                  <a:srgbClr val="FF0000"/>
                </a:solidFill>
              </a:rPr>
              <a:t>νεξάρτητα </a:t>
            </a:r>
            <a:r>
              <a:rPr lang="el-GR" sz="1800" b="1" dirty="0">
                <a:solidFill>
                  <a:srgbClr val="FF0000"/>
                </a:solidFill>
              </a:rPr>
              <a:t>από την ηλικία, το φύλο και τις φυσικές </a:t>
            </a:r>
            <a:r>
              <a:rPr lang="el-GR" sz="1800" b="1" dirty="0" smtClean="0">
                <a:solidFill>
                  <a:srgbClr val="FF0000"/>
                </a:solidFill>
              </a:rPr>
              <a:t>ικανότητες, ο αθλητισμός </a:t>
            </a:r>
            <a:r>
              <a:rPr lang="el-GR" sz="1800" b="1" dirty="0">
                <a:solidFill>
                  <a:srgbClr val="FF0000"/>
                </a:solidFill>
              </a:rPr>
              <a:t>προσφέρει πολλά οφέλη για την υγεία και την ευεξία του </a:t>
            </a:r>
            <a:r>
              <a:rPr lang="el-GR" sz="1800" b="1" dirty="0" smtClean="0">
                <a:solidFill>
                  <a:srgbClr val="FF0000"/>
                </a:solidFill>
              </a:rPr>
              <a:t>ανθρώπου.</a:t>
            </a:r>
          </a:p>
          <a:p>
            <a:pPr marL="0" indent="0" algn="ctr">
              <a:buNone/>
            </a:pPr>
            <a:endParaRPr lang="el-GR" sz="1800" b="1" dirty="0" smtClean="0">
              <a:solidFill>
                <a:srgbClr val="FF0000"/>
              </a:solidFill>
            </a:endParaRPr>
          </a:p>
          <a:p>
            <a:pPr algn="just"/>
            <a:r>
              <a:rPr lang="el-GR" sz="1800" b="1" u="sng" dirty="0"/>
              <a:t>Σωματικά</a:t>
            </a:r>
            <a:r>
              <a:rPr lang="el-GR" sz="1800" dirty="0"/>
              <a:t>        βελτίωση της φυσικής κατάστασης, </a:t>
            </a:r>
            <a:r>
              <a:rPr lang="el-GR" sz="1800" dirty="0" smtClean="0"/>
              <a:t>της αντοχής</a:t>
            </a:r>
            <a:r>
              <a:rPr lang="el-GR" sz="1800" dirty="0"/>
              <a:t>, της δύναμης και της </a:t>
            </a:r>
            <a:r>
              <a:rPr lang="el-GR" sz="1800" dirty="0" smtClean="0"/>
              <a:t>ευλυγισίας, ενισχύει την πρόληψη </a:t>
            </a:r>
            <a:r>
              <a:rPr lang="el-GR" sz="1800" dirty="0"/>
              <a:t>και αντιμετώπιση πολλών χρόνιων παθήσεων, </a:t>
            </a:r>
            <a:r>
              <a:rPr lang="el-GR" sz="1800" dirty="0" err="1" smtClean="0"/>
              <a:t>κ.α</a:t>
            </a:r>
            <a:endParaRPr lang="el-GR" sz="1800" dirty="0" smtClean="0"/>
          </a:p>
          <a:p>
            <a:pPr algn="just"/>
            <a:r>
              <a:rPr lang="el-GR" sz="1800" b="1" u="sng" dirty="0" smtClean="0"/>
              <a:t>Ψυχικά</a:t>
            </a:r>
            <a:r>
              <a:rPr lang="el-GR" sz="1800" dirty="0" smtClean="0"/>
              <a:t>     Ο </a:t>
            </a:r>
            <a:r>
              <a:rPr lang="el-GR" sz="1800" dirty="0"/>
              <a:t>αθλητισμός έχει θετική επίδραση στην ψυχολογία, μειώνοντας το άγχος, την κατάθλιψη και το στρες. Η άσκηση απελευθερώνει </a:t>
            </a:r>
            <a:r>
              <a:rPr lang="el-GR" sz="1800" dirty="0" err="1"/>
              <a:t>ενδορφίνες</a:t>
            </a:r>
            <a:r>
              <a:rPr lang="el-GR" sz="1800" dirty="0"/>
              <a:t>, γνωστές και ως "ορμόνες ευτυχίας", που βοηθούν στην αντιμετώπιση των αρνητικών </a:t>
            </a:r>
            <a:r>
              <a:rPr lang="el-GR" sz="1800" dirty="0" smtClean="0"/>
              <a:t> συναισθημάτων.</a:t>
            </a:r>
          </a:p>
          <a:p>
            <a:pPr algn="just"/>
            <a:r>
              <a:rPr lang="el-GR" sz="1800" b="1" u="sng" dirty="0" smtClean="0"/>
              <a:t>Κοινωνικά</a:t>
            </a:r>
            <a:r>
              <a:rPr lang="el-GR" sz="1800" dirty="0" smtClean="0"/>
              <a:t>        Ο </a:t>
            </a:r>
            <a:r>
              <a:rPr lang="el-GR" sz="1800" dirty="0"/>
              <a:t>αθλητισμός προάγει την κοινωνική επαφή και την ενσωμάτωση σε ομάδες και κοινότητες. Η συμμετοχή σε αθλητικές δραστηριότητες δημιουργεί ευκαιρίες γνωριμιών και φιλίας</a:t>
            </a:r>
            <a:r>
              <a:rPr lang="el-GR" sz="1800" dirty="0" smtClean="0"/>
              <a:t>.</a:t>
            </a:r>
          </a:p>
          <a:p>
            <a:pPr algn="just"/>
            <a:r>
              <a:rPr lang="el-GR" sz="1800" b="1" u="sng" dirty="0" smtClean="0"/>
              <a:t>Εκπαιδευτικά</a:t>
            </a:r>
            <a:r>
              <a:rPr lang="el-GR" sz="1800" dirty="0" smtClean="0"/>
              <a:t>        Ο </a:t>
            </a:r>
            <a:r>
              <a:rPr lang="el-GR" sz="1800" dirty="0"/>
              <a:t>αθλητισμός διδάσκει σημαντικές αξίες όπως την αφοσίωση, την πειθαρχία, τον σεβασμό και την αυτοπεποίθηση. Οι αθλητές αναπτύσσουν δεξιότητες διαχείρισης του χρόνου και αντιμετώπισης προκλήσεων.</a:t>
            </a:r>
            <a:endParaRPr lang="el-GR" sz="1800" dirty="0" smtClean="0"/>
          </a:p>
          <a:p>
            <a:pPr algn="just"/>
            <a:endParaRPr lang="el-GR" sz="1800" dirty="0"/>
          </a:p>
        </p:txBody>
      </p:sp>
      <p:sp>
        <p:nvSpPr>
          <p:cNvPr id="4" name="Δεξιό βέλος 3"/>
          <p:cNvSpPr/>
          <p:nvPr/>
        </p:nvSpPr>
        <p:spPr>
          <a:xfrm>
            <a:off x="1680519" y="2027402"/>
            <a:ext cx="304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/>
              <a:t> </a:t>
            </a: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037" y="2745337"/>
            <a:ext cx="3349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369" y="3778332"/>
            <a:ext cx="3349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495800"/>
            <a:ext cx="3349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774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anchor="ctr"/>
          <a:lstStyle/>
          <a:p>
            <a:pPr algn="l"/>
            <a:r>
              <a:rPr lang="el-GR" sz="3200" b="1" dirty="0" smtClean="0">
                <a:solidFill>
                  <a:srgbClr val="FF0000"/>
                </a:solidFill>
              </a:rPr>
              <a:t>Αθλητισμός για ΑμεΑ</a:t>
            </a:r>
            <a:endParaRPr lang="el-GR" sz="3200" b="1" dirty="0">
              <a:solidFill>
                <a:srgbClr val="FF0000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just"/>
            <a:r>
              <a:rPr lang="el-GR" sz="2000" dirty="0"/>
              <a:t>Ο αθλητισμός για άτομα με αναπηρίες, </a:t>
            </a:r>
            <a:r>
              <a:rPr lang="el-GR" sz="2000" dirty="0" smtClean="0"/>
              <a:t>αποτελεί </a:t>
            </a:r>
            <a:r>
              <a:rPr lang="el-GR" sz="2000" dirty="0"/>
              <a:t>μια σημαντική δραστηριότητα που προάγει την υγεία, την κοινωνική ενσωμάτωση και την ψυχολογική ευεξία των ατόμων με αναπηρίες. </a:t>
            </a:r>
            <a:endParaRPr lang="el-GR" sz="2000" dirty="0" smtClean="0"/>
          </a:p>
          <a:p>
            <a:pPr algn="just"/>
            <a:r>
              <a:rPr lang="el-GR" sz="2000" dirty="0" smtClean="0"/>
              <a:t>Αποτελεί </a:t>
            </a:r>
            <a:r>
              <a:rPr lang="el-GR" sz="2000" dirty="0"/>
              <a:t>επίσης έναν τρόπο να επιτευχθεί </a:t>
            </a:r>
            <a:r>
              <a:rPr lang="el-GR" sz="2000" b="1" dirty="0"/>
              <a:t>η ισότητα </a:t>
            </a:r>
            <a:r>
              <a:rPr lang="el-GR" sz="2000" dirty="0"/>
              <a:t>και </a:t>
            </a:r>
            <a:r>
              <a:rPr lang="el-GR" sz="2000" b="1" dirty="0"/>
              <a:t>η δικαιοσύνη </a:t>
            </a:r>
            <a:r>
              <a:rPr lang="el-GR" sz="2000" dirty="0"/>
              <a:t>στον τομέα του αθλητισμού, προσφέροντας σε όλους τους ανθρώπους, ανεξαρτήτως των ικανοτήτων τους, την ευκαιρία να συμμετέχουν και να απολαύσουν τον αθλητισμό</a:t>
            </a:r>
            <a:r>
              <a:rPr lang="el-GR" sz="2000" dirty="0" smtClean="0"/>
              <a:t>.</a:t>
            </a:r>
            <a:endParaRPr lang="el-GR" sz="2000" dirty="0"/>
          </a:p>
          <a:p>
            <a:pPr algn="just"/>
            <a:r>
              <a:rPr lang="el-GR" sz="2000" dirty="0"/>
              <a:t>Ο αθλητισμός για άτομα με αναπηρίες περιλαμβάνει μια μεγάλη ποικιλία </a:t>
            </a:r>
            <a:r>
              <a:rPr lang="el-GR" sz="2000" dirty="0" smtClean="0"/>
              <a:t>αθλημάτων, προσαρμοσμένα </a:t>
            </a:r>
            <a:r>
              <a:rPr lang="el-GR" sz="2000" dirty="0"/>
              <a:t>στις ατομικές ανάγκες και δυνατότητες του κάθε ατόμου. </a:t>
            </a:r>
            <a:endParaRPr lang="el-GR" sz="2000" dirty="0" smtClean="0"/>
          </a:p>
          <a:p>
            <a:pPr algn="just"/>
            <a:r>
              <a:rPr lang="el-GR" sz="2000" dirty="0" smtClean="0"/>
              <a:t>Ανάλογα </a:t>
            </a:r>
            <a:r>
              <a:rPr lang="el-GR" sz="2000" dirty="0"/>
              <a:t>με </a:t>
            </a:r>
            <a:r>
              <a:rPr lang="el-GR" sz="2000" dirty="0" smtClean="0"/>
              <a:t>το </a:t>
            </a:r>
            <a:r>
              <a:rPr lang="el-GR" sz="2000" b="1" dirty="0" smtClean="0"/>
              <a:t>είδος </a:t>
            </a:r>
            <a:r>
              <a:rPr lang="el-GR" sz="2000" dirty="0" smtClean="0"/>
              <a:t>και </a:t>
            </a:r>
            <a:r>
              <a:rPr lang="el-GR" sz="2000" dirty="0"/>
              <a:t>το </a:t>
            </a:r>
            <a:r>
              <a:rPr lang="el-GR" sz="2000" b="1" dirty="0"/>
              <a:t>βαθμό</a:t>
            </a:r>
            <a:r>
              <a:rPr lang="el-GR" sz="2000" dirty="0"/>
              <a:t> της αναπηρίας, οι αθλητές μπορούν </a:t>
            </a:r>
            <a:r>
              <a:rPr lang="el-GR" sz="2000" dirty="0" smtClean="0"/>
              <a:t>κατηγοριοποιηθούν και να ενταχθούν </a:t>
            </a:r>
            <a:r>
              <a:rPr lang="el-GR" sz="2000" dirty="0"/>
              <a:t>στις αντίστοιχες </a:t>
            </a:r>
            <a:r>
              <a:rPr lang="el-GR" sz="2000" b="1" dirty="0"/>
              <a:t>αθλητικές </a:t>
            </a:r>
            <a:r>
              <a:rPr lang="el-GR" sz="2000" b="1" dirty="0" smtClean="0"/>
              <a:t>διοργανώσεις.</a:t>
            </a:r>
            <a:endParaRPr lang="el-GR" sz="2000" b="1" dirty="0"/>
          </a:p>
        </p:txBody>
      </p:sp>
    </p:spTree>
    <p:extLst>
      <p:ext uri="{BB962C8B-B14F-4D97-AF65-F5344CB8AC3E}">
        <p14:creationId xmlns:p14="http://schemas.microsoft.com/office/powerpoint/2010/main" val="209705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unified foto fot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5" name="AutoShape 2" descr="https://www.iq-test.net/File/Images/free-test-i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1307652"/>
            <a:ext cx="46407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b="1" dirty="0" smtClean="0">
                <a:solidFill>
                  <a:srgbClr val="FF0000"/>
                </a:solidFill>
              </a:rPr>
              <a:t>Αθλητισμός και Αναπηρία</a:t>
            </a:r>
            <a:endParaRPr lang="el-GR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Logo | ICS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514600"/>
            <a:ext cx="1885547" cy="225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Θέση περιεχομένου 11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81000" y="2438399"/>
            <a:ext cx="2224087" cy="2667000"/>
          </a:xfrm>
          <a:prstGeom prst="rect">
            <a:avLst/>
          </a:prstGeom>
        </p:spPr>
      </p:pic>
      <p:pic>
        <p:nvPicPr>
          <p:cNvPr id="14" name="Εικόνα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2109566"/>
            <a:ext cx="2752004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7" name="Ορθογώνιο 6"/>
          <p:cNvSpPr/>
          <p:nvPr/>
        </p:nvSpPr>
        <p:spPr>
          <a:xfrm>
            <a:off x="698500" y="5320220"/>
            <a:ext cx="57785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i="1" dirty="0" smtClean="0">
                <a:solidFill>
                  <a:prstClr val="black"/>
                </a:solidFill>
              </a:rPr>
              <a:t>Αλεξάνδρα Σταματοπούλου </a:t>
            </a:r>
            <a:r>
              <a:rPr lang="en-US" sz="1400" i="1" dirty="0" smtClean="0">
                <a:solidFill>
                  <a:prstClr val="black"/>
                </a:solidFill>
              </a:rPr>
              <a:t>| </a:t>
            </a:r>
            <a:r>
              <a:rPr lang="en-US" sz="1400" i="1" dirty="0">
                <a:solidFill>
                  <a:prstClr val="black"/>
                </a:solidFill>
              </a:rPr>
              <a:t>X</a:t>
            </a:r>
            <a:r>
              <a:rPr lang="el-GR" sz="1400" i="1" dirty="0" err="1" smtClean="0">
                <a:solidFill>
                  <a:prstClr val="black"/>
                </a:solidFill>
              </a:rPr>
              <a:t>άλκινη</a:t>
            </a:r>
            <a:r>
              <a:rPr lang="el-GR" sz="1400" i="1" dirty="0">
                <a:solidFill>
                  <a:prstClr val="black"/>
                </a:solidFill>
              </a:rPr>
              <a:t> </a:t>
            </a:r>
            <a:r>
              <a:rPr lang="el-GR" sz="1400" i="1" dirty="0" err="1" smtClean="0">
                <a:solidFill>
                  <a:prstClr val="black"/>
                </a:solidFill>
              </a:rPr>
              <a:t>Παραολυμπιονίκης</a:t>
            </a:r>
            <a:r>
              <a:rPr lang="en-US" sz="1400" i="1" dirty="0" smtClean="0">
                <a:solidFill>
                  <a:prstClr val="black"/>
                </a:solidFill>
              </a:rPr>
              <a:t> | </a:t>
            </a:r>
            <a:r>
              <a:rPr lang="el-GR" sz="1400" i="1" dirty="0" smtClean="0">
                <a:solidFill>
                  <a:prstClr val="black"/>
                </a:solidFill>
              </a:rPr>
              <a:t>Τόκιο</a:t>
            </a:r>
            <a:r>
              <a:rPr lang="en-US" sz="1400" i="1" dirty="0" smtClean="0">
                <a:solidFill>
                  <a:prstClr val="black"/>
                </a:solidFill>
              </a:rPr>
              <a:t> 2020</a:t>
            </a:r>
            <a:endParaRPr lang="el-GR" sz="1400" i="1" dirty="0">
              <a:solidFill>
                <a:prstClr val="black"/>
              </a:solidFill>
            </a:endParaRPr>
          </a:p>
        </p:txBody>
      </p:sp>
      <p:pic>
        <p:nvPicPr>
          <p:cNvPr id="8" name="Εικόνα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62" y="1288510"/>
            <a:ext cx="2695575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Ορθογώνιο 8"/>
          <p:cNvSpPr/>
          <p:nvPr/>
        </p:nvSpPr>
        <p:spPr>
          <a:xfrm>
            <a:off x="3944867" y="128851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2800" b="1" dirty="0">
                <a:solidFill>
                  <a:srgbClr val="FF0000"/>
                </a:solidFill>
              </a:rPr>
              <a:t>Κινητική Αναπηρία</a:t>
            </a:r>
            <a:r>
              <a:rPr lang="el-GR" sz="2800" dirty="0">
                <a:solidFill>
                  <a:srgbClr val="FF0000"/>
                </a:solidFill>
              </a:rPr>
              <a:t> </a:t>
            </a:r>
            <a:endParaRPr lang="el-GR" sz="2800" dirty="0" smtClean="0">
              <a:solidFill>
                <a:srgbClr val="FF0000"/>
              </a:solidFill>
            </a:endParaRPr>
          </a:p>
          <a:p>
            <a:pPr algn="ctr"/>
            <a:r>
              <a:rPr lang="el-GR" sz="1600" i="1" dirty="0" smtClean="0">
                <a:solidFill>
                  <a:prstClr val="black"/>
                </a:solidFill>
              </a:rPr>
              <a:t>(</a:t>
            </a:r>
            <a:r>
              <a:rPr lang="el-GR" sz="1600" i="1" dirty="0">
                <a:solidFill>
                  <a:prstClr val="black"/>
                </a:solidFill>
              </a:rPr>
              <a:t>π.χ. εγκεφαλική παράλυση, τετραπληγία, παραπληγία κ.α.)</a:t>
            </a:r>
          </a:p>
        </p:txBody>
      </p:sp>
      <p:pic>
        <p:nvPicPr>
          <p:cNvPr id="10" name="Εικόνα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572" y="2297189"/>
            <a:ext cx="2559844" cy="257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70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pic>
        <p:nvPicPr>
          <p:cNvPr id="8" name="Θέση περιεχομένου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61668" y="1664537"/>
            <a:ext cx="1678660" cy="1696423"/>
          </a:xfrm>
          <a:prstGeom prst="rect">
            <a:avLst/>
          </a:prstGeom>
        </p:spPr>
      </p:pic>
      <p:pic>
        <p:nvPicPr>
          <p:cNvPr id="4" name="Θέση περιεχομένου 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957850"/>
            <a:ext cx="30480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Ορθογώνιο 9"/>
          <p:cNvSpPr/>
          <p:nvPr/>
        </p:nvSpPr>
        <p:spPr>
          <a:xfrm>
            <a:off x="190500" y="3383205"/>
            <a:ext cx="3962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200" i="1" dirty="0" smtClean="0">
                <a:solidFill>
                  <a:srgbClr val="212529"/>
                </a:solidFill>
              </a:rPr>
              <a:t>Θανάσης </a:t>
            </a:r>
            <a:r>
              <a:rPr lang="el-GR" sz="1200" i="1" dirty="0" err="1" smtClean="0">
                <a:solidFill>
                  <a:srgbClr val="212529"/>
                </a:solidFill>
              </a:rPr>
              <a:t>Γκαβέλας</a:t>
            </a:r>
            <a:r>
              <a:rPr lang="el-GR" sz="1200" i="1" dirty="0" smtClean="0">
                <a:solidFill>
                  <a:srgbClr val="212529"/>
                </a:solidFill>
              </a:rPr>
              <a:t> |Χρυσός </a:t>
            </a:r>
            <a:r>
              <a:rPr lang="el-GR" sz="1200" i="1" dirty="0" err="1" smtClean="0">
                <a:solidFill>
                  <a:srgbClr val="212529"/>
                </a:solidFill>
              </a:rPr>
              <a:t>Παραολυμπιονίκης</a:t>
            </a:r>
            <a:r>
              <a:rPr lang="el-GR" sz="1200" i="1" dirty="0" smtClean="0">
                <a:solidFill>
                  <a:srgbClr val="212529"/>
                </a:solidFill>
              </a:rPr>
              <a:t> | Τόκιο 2021 - Συνοδός Σωτήρης </a:t>
            </a:r>
            <a:r>
              <a:rPr lang="el-GR" sz="1200" i="1" dirty="0" err="1" smtClean="0">
                <a:solidFill>
                  <a:srgbClr val="212529"/>
                </a:solidFill>
              </a:rPr>
              <a:t>Γκαραγκάνης</a:t>
            </a:r>
            <a:endParaRPr lang="el-GR" sz="1200" i="1" dirty="0">
              <a:solidFill>
                <a:prstClr val="black"/>
              </a:solidFill>
            </a:endParaRPr>
          </a:p>
        </p:txBody>
      </p:sp>
      <p:sp>
        <p:nvSpPr>
          <p:cNvPr id="2" name="Ορθογώνιο 1"/>
          <p:cNvSpPr/>
          <p:nvPr/>
        </p:nvSpPr>
        <p:spPr>
          <a:xfrm>
            <a:off x="2171700" y="318091"/>
            <a:ext cx="44696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3200" b="1" dirty="0">
                <a:solidFill>
                  <a:srgbClr val="FF0000"/>
                </a:solidFill>
              </a:rPr>
              <a:t>Αισθητηριακή Αναπηρία</a:t>
            </a:r>
            <a:r>
              <a:rPr lang="el-GR" sz="2000" dirty="0">
                <a:solidFill>
                  <a:srgbClr val="FF0000"/>
                </a:solidFill>
              </a:rPr>
              <a:t> </a:t>
            </a:r>
            <a:endParaRPr lang="el-GR" sz="2000" dirty="0" smtClean="0">
              <a:solidFill>
                <a:srgbClr val="FF0000"/>
              </a:solidFill>
            </a:endParaRPr>
          </a:p>
        </p:txBody>
      </p:sp>
      <p:pic>
        <p:nvPicPr>
          <p:cNvPr id="12" name="Εικόνα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3600" y="1592665"/>
            <a:ext cx="1676400" cy="1627873"/>
          </a:xfrm>
          <a:prstGeom prst="rect">
            <a:avLst/>
          </a:prstGeom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0200" y="3737689"/>
            <a:ext cx="2909888" cy="2046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Ορθογώνιο 15"/>
          <p:cNvSpPr/>
          <p:nvPr/>
        </p:nvSpPr>
        <p:spPr>
          <a:xfrm>
            <a:off x="5029200" y="3356388"/>
            <a:ext cx="3962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200" i="1" dirty="0" smtClean="0">
                <a:solidFill>
                  <a:srgbClr val="212529"/>
                </a:solidFill>
              </a:rPr>
              <a:t>Εθνική Ομάδα Μπάσκετ Κωφών Γυναικών | Χρυσό Μετάλλιο </a:t>
            </a:r>
            <a:r>
              <a:rPr lang="en-US" sz="1200" i="1" dirty="0" smtClean="0">
                <a:solidFill>
                  <a:srgbClr val="212529"/>
                </a:solidFill>
              </a:rPr>
              <a:t>Deaflympics </a:t>
            </a:r>
            <a:r>
              <a:rPr lang="el-GR" sz="1200" i="1" dirty="0" smtClean="0">
                <a:solidFill>
                  <a:srgbClr val="212529"/>
                </a:solidFill>
              </a:rPr>
              <a:t>2017</a:t>
            </a:r>
            <a:endParaRPr lang="el-GR" sz="1200" i="1" dirty="0">
              <a:solidFill>
                <a:prstClr val="black"/>
              </a:solidFill>
            </a:endParaRPr>
          </a:p>
        </p:txBody>
      </p:sp>
      <p:sp>
        <p:nvSpPr>
          <p:cNvPr id="5" name="Ορθογώνιο 4"/>
          <p:cNvSpPr/>
          <p:nvPr/>
        </p:nvSpPr>
        <p:spPr>
          <a:xfrm>
            <a:off x="2856494" y="2230640"/>
            <a:ext cx="3109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l-GR" b="1" i="1" dirty="0" smtClean="0">
                <a:solidFill>
                  <a:prstClr val="black"/>
                </a:solidFill>
              </a:rPr>
              <a:t>Τύφλωση</a:t>
            </a:r>
            <a:r>
              <a:rPr lang="el-GR" i="1" dirty="0" smtClean="0">
                <a:solidFill>
                  <a:prstClr val="black"/>
                </a:solidFill>
              </a:rPr>
              <a:t>  ________  </a:t>
            </a:r>
            <a:r>
              <a:rPr lang="el-GR" b="1" i="1" dirty="0" smtClean="0">
                <a:solidFill>
                  <a:prstClr val="black"/>
                </a:solidFill>
              </a:rPr>
              <a:t>Κώφωση</a:t>
            </a:r>
            <a:endParaRPr lang="el-GR" sz="16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46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pic>
        <p:nvPicPr>
          <p:cNvPr id="2" name="Εικόνα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583" y="1981200"/>
            <a:ext cx="2758017" cy="2817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Ορθογώνιο 13"/>
          <p:cNvSpPr/>
          <p:nvPr/>
        </p:nvSpPr>
        <p:spPr>
          <a:xfrm>
            <a:off x="2819400" y="304800"/>
            <a:ext cx="339720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800" b="1" dirty="0" smtClean="0">
                <a:solidFill>
                  <a:srgbClr val="FF0000"/>
                </a:solidFill>
              </a:rPr>
              <a:t>Νοητική </a:t>
            </a:r>
            <a:r>
              <a:rPr lang="el-GR" sz="2800" b="1" dirty="0">
                <a:solidFill>
                  <a:srgbClr val="FF0000"/>
                </a:solidFill>
              </a:rPr>
              <a:t>Αναπηρία</a:t>
            </a:r>
            <a:r>
              <a:rPr lang="el-GR" dirty="0">
                <a:solidFill>
                  <a:srgbClr val="FF0000"/>
                </a:solidFill>
              </a:rPr>
              <a:t> </a:t>
            </a:r>
            <a:endParaRPr lang="el-GR" dirty="0" smtClean="0">
              <a:solidFill>
                <a:srgbClr val="FF0000"/>
              </a:solidFill>
            </a:endParaRPr>
          </a:p>
          <a:p>
            <a:pPr algn="ctr"/>
            <a:r>
              <a:rPr lang="el-GR" sz="1400" i="1" dirty="0" smtClean="0">
                <a:solidFill>
                  <a:prstClr val="black"/>
                </a:solidFill>
              </a:rPr>
              <a:t>(</a:t>
            </a:r>
            <a:r>
              <a:rPr lang="el-GR" sz="1400" i="1" dirty="0">
                <a:solidFill>
                  <a:prstClr val="black"/>
                </a:solidFill>
              </a:rPr>
              <a:t>π.χ. </a:t>
            </a:r>
            <a:r>
              <a:rPr lang="el-GR" sz="1400" i="1" dirty="0" smtClean="0">
                <a:solidFill>
                  <a:prstClr val="black"/>
                </a:solidFill>
              </a:rPr>
              <a:t>Αυτισμός</a:t>
            </a:r>
            <a:r>
              <a:rPr lang="el-GR" sz="1400" i="1" dirty="0">
                <a:solidFill>
                  <a:prstClr val="black"/>
                </a:solidFill>
              </a:rPr>
              <a:t>, </a:t>
            </a:r>
            <a:r>
              <a:rPr lang="el-GR" sz="1400" i="1" dirty="0" smtClean="0">
                <a:solidFill>
                  <a:prstClr val="black"/>
                </a:solidFill>
              </a:rPr>
              <a:t>Σύνδρομο </a:t>
            </a:r>
            <a:r>
              <a:rPr lang="el-GR" sz="1400" i="1" dirty="0" err="1">
                <a:solidFill>
                  <a:prstClr val="black"/>
                </a:solidFill>
              </a:rPr>
              <a:t>Down</a:t>
            </a:r>
            <a:r>
              <a:rPr lang="el-GR" sz="1400" i="1" dirty="0">
                <a:solidFill>
                  <a:prstClr val="black"/>
                </a:solidFill>
              </a:rPr>
              <a:t>, κ.α</a:t>
            </a:r>
            <a:r>
              <a:rPr lang="el-GR" sz="1400" i="1" dirty="0" smtClean="0">
                <a:solidFill>
                  <a:prstClr val="black"/>
                </a:solidFill>
              </a:rPr>
              <a:t>.)</a:t>
            </a:r>
            <a:endParaRPr lang="el-GR" sz="1400" i="1" dirty="0">
              <a:solidFill>
                <a:prstClr val="black"/>
              </a:solidFill>
            </a:endParaRPr>
          </a:p>
        </p:txBody>
      </p:sp>
      <p:pic>
        <p:nvPicPr>
          <p:cNvPr id="3" name="Εικόνα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4164060" cy="2533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4648200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/>
              <a:t>Ελληνική ομάδα Καλαθοσφαίρισης, </a:t>
            </a:r>
          </a:p>
          <a:p>
            <a:pPr algn="ctr"/>
            <a:r>
              <a:rPr lang="el-GR" sz="1400" dirty="0" smtClean="0"/>
              <a:t>1</a:t>
            </a:r>
            <a:r>
              <a:rPr lang="el-GR" sz="1400" baseline="30000" dirty="0" smtClean="0"/>
              <a:t>η</a:t>
            </a:r>
            <a:r>
              <a:rPr lang="el-GR" sz="1400" dirty="0" smtClean="0"/>
              <a:t> θέση και χρυσό μετάλλιο</a:t>
            </a:r>
            <a:r>
              <a:rPr lang="el-GR" sz="1600" b="1" dirty="0" smtClean="0"/>
              <a:t> Ι </a:t>
            </a:r>
            <a:r>
              <a:rPr lang="el-GR" sz="1400" dirty="0" smtClean="0"/>
              <a:t>Παγκόσμιοι Αγώνες </a:t>
            </a:r>
          </a:p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Special </a:t>
            </a:r>
            <a:r>
              <a:rPr lang="en-US" sz="1400" b="1" dirty="0">
                <a:solidFill>
                  <a:srgbClr val="FF0000"/>
                </a:solidFill>
              </a:rPr>
              <a:t>Olympics</a:t>
            </a:r>
            <a:r>
              <a:rPr lang="el-GR" sz="1400" dirty="0" smtClean="0"/>
              <a:t> Άμπου Ντάμπι, 2019</a:t>
            </a:r>
            <a:endParaRPr lang="el-GR" sz="1400" dirty="0"/>
          </a:p>
        </p:txBody>
      </p:sp>
    </p:spTree>
    <p:extLst>
      <p:ext uri="{BB962C8B-B14F-4D97-AF65-F5344CB8AC3E}">
        <p14:creationId xmlns:p14="http://schemas.microsoft.com/office/powerpoint/2010/main" val="86955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pic>
        <p:nvPicPr>
          <p:cNvPr id="15" name="Θέση περιεχομένου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21" y="1447799"/>
            <a:ext cx="911079" cy="1092515"/>
          </a:xfrm>
          <a:prstGeom prst="rect">
            <a:avLst/>
          </a:prstGeom>
        </p:spPr>
      </p:pic>
      <p:pic>
        <p:nvPicPr>
          <p:cNvPr id="16" name="Picture 2" descr="Logo | ICS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21" y="2667000"/>
            <a:ext cx="894826" cy="107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Εικόνα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22" y="4123543"/>
            <a:ext cx="1055053" cy="1080891"/>
          </a:xfrm>
          <a:prstGeom prst="rect">
            <a:avLst/>
          </a:prstGeom>
        </p:spPr>
      </p:pic>
      <p:cxnSp>
        <p:nvCxnSpPr>
          <p:cNvPr id="4" name="Ευθύγραμμο βέλος σύνδεσης 3"/>
          <p:cNvCxnSpPr/>
          <p:nvPr/>
        </p:nvCxnSpPr>
        <p:spPr>
          <a:xfrm>
            <a:off x="2840328" y="1979429"/>
            <a:ext cx="2209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Θέση περιεχομένου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0217" y="1695463"/>
            <a:ext cx="590932" cy="597185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1720" y="1678341"/>
            <a:ext cx="609600" cy="614307"/>
          </a:xfrm>
          <a:prstGeom prst="rect">
            <a:avLst/>
          </a:prstGeom>
        </p:spPr>
      </p:pic>
      <p:cxnSp>
        <p:nvCxnSpPr>
          <p:cNvPr id="19" name="Ευθύγραμμο βέλος σύνδεσης 18"/>
          <p:cNvCxnSpPr/>
          <p:nvPr/>
        </p:nvCxnSpPr>
        <p:spPr>
          <a:xfrm>
            <a:off x="2840328" y="3124200"/>
            <a:ext cx="2209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Εικόνα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11" y="2781119"/>
            <a:ext cx="706617" cy="686162"/>
          </a:xfrm>
          <a:prstGeom prst="rect">
            <a:avLst/>
          </a:prstGeom>
        </p:spPr>
      </p:pic>
      <p:cxnSp>
        <p:nvCxnSpPr>
          <p:cNvPr id="22" name="Ευθύγραμμο βέλος σύνδεσης 21"/>
          <p:cNvCxnSpPr/>
          <p:nvPr/>
        </p:nvCxnSpPr>
        <p:spPr>
          <a:xfrm>
            <a:off x="2895600" y="4419600"/>
            <a:ext cx="2209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Εικόνα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3211" y="4076700"/>
            <a:ext cx="68320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6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 vs P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1368"/>
            <a:ext cx="9144000" cy="560183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335632"/>
            <a:ext cx="4572000" cy="2566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4990236"/>
            <a:ext cx="1797755" cy="76944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Αθλήτρια της ρυθμικής γυμναστικής των</a:t>
            </a:r>
            <a:r>
              <a:rPr lang="el-G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1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 Olympics</a:t>
            </a:r>
            <a:r>
              <a:rPr lang="el-GR" sz="1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l-GR" sz="1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l-G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με σύνδρομο </a:t>
            </a:r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</a:t>
            </a:r>
            <a:endParaRPr lang="el-G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6245" y="2133600"/>
            <a:ext cx="1873955" cy="76944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Αθλητής της ενόργανης γυμναστικής των</a:t>
            </a:r>
            <a:r>
              <a:rPr lang="el-G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1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 Olympics</a:t>
            </a:r>
            <a:r>
              <a:rPr lang="el-GR" sz="1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l-GR" sz="1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l-G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με σύνδρομο </a:t>
            </a:r>
            <a:r>
              <a:rPr lang="en-US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</a:t>
            </a:r>
            <a:endParaRPr lang="el-G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4957997"/>
            <a:ext cx="1797755" cy="76944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1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Αθλητές του </a:t>
            </a:r>
            <a:r>
              <a:rPr lang="en-US" sz="11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Goal ball </a:t>
            </a:r>
            <a:r>
              <a:rPr lang="el-GR" sz="11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των Παραολυμπιακών Αγώνων, με μερική ή ολική τύφλωση</a:t>
            </a:r>
            <a:endParaRPr lang="el-GR" sz="11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6634" y="1364159"/>
            <a:ext cx="1797755" cy="76944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Αθλητές του Στίβου των Παραολυμπιακών Αγώνων, με ακρωτηριασμό κάτω άκρων</a:t>
            </a:r>
            <a:endParaRPr lang="el-G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02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dy White copy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D90B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E9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Body White copy">
      <a:majorFont>
        <a:latin typeface="Ubuntu Light"/>
        <a:ea typeface="ヒラギノ角ゴ ProN W3"/>
        <a:cs typeface="ヒラギノ角ゴ ProN W3"/>
      </a:majorFont>
      <a:minorFont>
        <a:latin typeface="Ubuntu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ody White cop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O_AP_Presentation">
  <a:themeElements>
    <a:clrScheme name="Special Olympics">
      <a:dk1>
        <a:srgbClr val="46473E"/>
      </a:dk1>
      <a:lt1>
        <a:srgbClr val="FFFFFF"/>
      </a:lt1>
      <a:dk2>
        <a:srgbClr val="000000"/>
      </a:dk2>
      <a:lt2>
        <a:srgbClr val="808080"/>
      </a:lt2>
      <a:accent1>
        <a:srgbClr val="CD0920"/>
      </a:accent1>
      <a:accent2>
        <a:srgbClr val="DF6521"/>
      </a:accent2>
      <a:accent3>
        <a:srgbClr val="E78E23"/>
      </a:accent3>
      <a:accent4>
        <a:srgbClr val="000000"/>
      </a:accent4>
      <a:accent5>
        <a:srgbClr val="900D69"/>
      </a:accent5>
      <a:accent6>
        <a:srgbClr val="005193"/>
      </a:accent6>
      <a:hlink>
        <a:srgbClr val="3C97B8"/>
      </a:hlink>
      <a:folHlink>
        <a:srgbClr val="00577A"/>
      </a:folHlink>
    </a:clrScheme>
    <a:fontScheme name="Title">
      <a:majorFont>
        <a:latin typeface="Ubuntu Light"/>
        <a:ea typeface="ヒラギノ角ゴ ProN W3"/>
        <a:cs typeface="ヒラギノ角ゴ ProN W3"/>
      </a:majorFont>
      <a:minorFont>
        <a:latin typeface="Ubuntu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12912</TotalTime>
  <Words>485</Words>
  <Application>Microsoft Office PowerPoint</Application>
  <PresentationFormat>Προβολή στην οθόνη (4:3)</PresentationFormat>
  <Paragraphs>68</Paragraphs>
  <Slides>14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11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14</vt:i4>
      </vt:variant>
    </vt:vector>
  </HeadingPairs>
  <TitlesOfParts>
    <vt:vector size="28" baseType="lpstr">
      <vt:lpstr>MS PGothic</vt:lpstr>
      <vt:lpstr>Arial</vt:lpstr>
      <vt:lpstr>Bahnschrift Light Condensed</vt:lpstr>
      <vt:lpstr>Calibri</vt:lpstr>
      <vt:lpstr>Calibri Light</vt:lpstr>
      <vt:lpstr>Gill Sans</vt:lpstr>
      <vt:lpstr>Helvetica Neue</vt:lpstr>
      <vt:lpstr>Times New Roman</vt:lpstr>
      <vt:lpstr>Ubuntu</vt:lpstr>
      <vt:lpstr>Ubuntu Light</vt:lpstr>
      <vt:lpstr>ヒラギノ角ゴ ProN W3</vt:lpstr>
      <vt:lpstr>Body White copy</vt:lpstr>
      <vt:lpstr>SO_AP_Presentation</vt:lpstr>
      <vt:lpstr>Θέμα του Office</vt:lpstr>
      <vt:lpstr>Παρουσίαση του PowerPoint</vt:lpstr>
      <vt:lpstr>Τα οφέλη του αθλητισμού</vt:lpstr>
      <vt:lpstr>Αθλητισμός για ΑμεΑ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If we’re unified, there’s nothing we cannot do Ray Nagin   Όταν είμαστε ενωμένοι,  τίποτα δεν είναι ακατόρθωτο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SOH Volunteers</dc:creator>
  <cp:lastModifiedBy>Λογαριασμός Microsoft</cp:lastModifiedBy>
  <cp:revision>544</cp:revision>
  <dcterms:created xsi:type="dcterms:W3CDTF">2006-08-16T00:00:00Z</dcterms:created>
  <dcterms:modified xsi:type="dcterms:W3CDTF">2025-07-16T08:08:48Z</dcterms:modified>
</cp:coreProperties>
</file>